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22"/>
  </p:notesMasterIdLst>
  <p:sldIdLst>
    <p:sldId id="256" r:id="rId2"/>
    <p:sldId id="259" r:id="rId3"/>
    <p:sldId id="271" r:id="rId4"/>
    <p:sldId id="277" r:id="rId5"/>
    <p:sldId id="273" r:id="rId6"/>
    <p:sldId id="278" r:id="rId7"/>
    <p:sldId id="272" r:id="rId8"/>
    <p:sldId id="283" r:id="rId9"/>
    <p:sldId id="279" r:id="rId10"/>
    <p:sldId id="284" r:id="rId11"/>
    <p:sldId id="282" r:id="rId12"/>
    <p:sldId id="285" r:id="rId13"/>
    <p:sldId id="286" r:id="rId14"/>
    <p:sldId id="287" r:id="rId15"/>
    <p:sldId id="288" r:id="rId16"/>
    <p:sldId id="294" r:id="rId17"/>
    <p:sldId id="295" r:id="rId18"/>
    <p:sldId id="292" r:id="rId19"/>
    <p:sldId id="293" r:id="rId20"/>
    <p:sldId id="29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94" d="100"/>
          <a:sy n="94" d="100"/>
        </p:scale>
        <p:origin x="-612" y="11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18</a:t>
            </a:fld>
            <a:endParaRPr lang="en-US" altLang="ru-RU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F7B14AF-D76D-490F-BD32-EC6522A2A565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7582-26C2-4143-9C44-D0D78E356BFB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4A19-3A96-49AC-AC11-BADCAF7BB3D6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6881-CC77-414E-9AF1-3871A5C23151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8C29-7510-4F7A-9498-778AE7AB0930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2C28-FFD9-4B7D-8C1F-29340F0CD92D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785926"/>
            <a:ext cx="6215106" cy="4286280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презентация основной образовательной программы дошкольного образования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Г.Казань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395536" y="571480"/>
            <a:ext cx="8534182" cy="1993424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Муниципальное автономное  дошкольное образовательное учреждение «Детский сад № 307 комбинированного вида с воспитанием и обучением на татарском языке» Приволжского района г.Казани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tx2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29058" y="1357299"/>
            <a:ext cx="450059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r>
              <a:rPr lang="ru-RU" sz="2000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041914" cy="22814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/>
              <a:t>Задачи программы: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1214422"/>
            <a:ext cx="8501122" cy="5373818"/>
          </a:xfrm>
        </p:spPr>
        <p:txBody>
          <a:bodyPr>
            <a:normAutofit fontScale="92500" lnSpcReduction="20000"/>
          </a:bodyPr>
          <a:lstStyle/>
          <a:p>
            <a:pPr lvl="3" algn="just"/>
            <a:r>
              <a:rPr lang="x-none" smtClean="0"/>
              <a:t>Забота о здоровье, эмоциональном благополучии и своевременном всестороннем развитии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Создание в группах атмосферы гуманного и доброжелательного отношения ко всем воспитанникам, что позволит растить их общительными, добрыми, любознательными, инициативными, стремящимися к самостоятельности и творчеству;</a:t>
            </a:r>
            <a:endParaRPr lang="ru-RU" sz="1600" dirty="0" smtClean="0"/>
          </a:p>
          <a:p>
            <a:pPr lvl="3" algn="just"/>
            <a:r>
              <a:rPr lang="x-none" smtClean="0"/>
              <a:t>Максимальное использование разнообразных видов детской деятельности; их интеграция в целях повышения эффективности образовательного процесса;</a:t>
            </a:r>
            <a:endParaRPr lang="ru-RU" sz="1600" dirty="0" smtClean="0"/>
          </a:p>
          <a:p>
            <a:pPr lvl="3" algn="just"/>
            <a:r>
              <a:rPr lang="x-none" smtClean="0"/>
              <a:t>Творческая организация (креативность) процесса воспитания и обучения;</a:t>
            </a:r>
            <a:endParaRPr lang="ru-RU" sz="1600" dirty="0" smtClean="0"/>
          </a:p>
          <a:p>
            <a:pPr lvl="3" algn="just"/>
            <a:r>
              <a:rPr lang="x-none" smtClean="0"/>
  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  <a:endParaRPr lang="ru-RU" sz="1600" dirty="0" smtClean="0"/>
          </a:p>
          <a:p>
            <a:pPr lvl="3" algn="just"/>
            <a:r>
              <a:rPr lang="x-none" smtClean="0"/>
              <a:t>Уважительное отношение к результатам детского творчества;</a:t>
            </a:r>
            <a:endParaRPr lang="ru-RU" sz="1600" dirty="0" smtClean="0"/>
          </a:p>
          <a:p>
            <a:pPr lvl="3" algn="just"/>
            <a:r>
              <a:rPr lang="x-none" smtClean="0"/>
              <a:t>Единство подходов к воспитанию детей в условиях ДОУ и семьи;</a:t>
            </a:r>
            <a:endParaRPr lang="ru-RU" sz="1600" dirty="0" smtClean="0"/>
          </a:p>
          <a:p>
            <a:pPr lvl="3" algn="just"/>
            <a:r>
              <a:rPr lang="x-none" smtClean="0"/>
              <a:t>Соблюдение в работе детского сада и начальной школы преемственности, исключающей умственные и физические перегрузки в содержании образования  детей дошкольного возраста, обеспечивающей отсутствие давления предметного обучения.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32656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3714752"/>
            <a:ext cx="6264696" cy="22345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72000" y="14478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572000" y="3284984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Образовательная программа ДОО </a:t>
            </a:r>
            <a:br>
              <a:rPr lang="ru-RU" altLang="ru-RU" sz="2800" b="1" dirty="0" smtClean="0">
                <a:solidFill>
                  <a:srgbClr val="002060"/>
                </a:solidFill>
              </a:rPr>
            </a:br>
            <a:r>
              <a:rPr lang="ru-RU" altLang="ru-RU" sz="2800" b="1" dirty="0" smtClean="0">
                <a:solidFill>
                  <a:srgbClr val="002060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467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Содержание целевого раздела: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7500990" cy="5214974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548680"/>
            <a:ext cx="8676456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/>
              <a:t>Целевые ориентиры образования </a:t>
            </a:r>
            <a:br>
              <a:rPr lang="ru-RU" sz="3600" b="1" i="1" dirty="0" smtClean="0"/>
            </a:br>
            <a:r>
              <a:rPr lang="ru-RU" sz="3600" b="1" i="1" dirty="0" smtClean="0"/>
              <a:t>в раннем возрасте: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42844" y="1142984"/>
            <a:ext cx="8572560" cy="571501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 предметами, стремится проявлять настойчивость в достижении результата своих действий.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Проявляет отрицательное отношение к грубости, жадности.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Проявляет интерес к окружающему миру природы, с интересом участвует в сезонных наблюдениях.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 Проявляет интерес к продуктивной деятельности (рисование, лепка, конструирование, аппликация).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У ребенка развита крупная моторика, он стремится осваивать раз- личные виды движений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(бег, лазанье, перешагивание и пр.). С интересом участвует в подвижных играх с простым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содержанием, несложными движениями. 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644008" y="548680"/>
            <a:ext cx="1332156" cy="365125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142852"/>
            <a:ext cx="1000132" cy="959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/>
              <a:t>Целевые ориентиры </a:t>
            </a:r>
            <a:br>
              <a:rPr lang="ru-RU" sz="2200" b="1" i="1" dirty="0" smtClean="0"/>
            </a:br>
            <a:r>
              <a:rPr lang="ru-RU" sz="2200" b="1" i="1" dirty="0" smtClean="0"/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Проявляет </a:t>
            </a:r>
            <a:r>
              <a:rPr lang="ru-RU" sz="1300" b="1" dirty="0" err="1" smtClean="0"/>
              <a:t>эмпатию</a:t>
            </a:r>
            <a:r>
              <a:rPr lang="ru-RU" sz="1300" b="1" dirty="0" smtClean="0"/>
              <a:t>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Проявляет умение слышать других и стремление быть понятым другими.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3966"/>
          </a:xfrm>
        </p:spPr>
        <p:txBody>
          <a:bodyPr>
            <a:normAutofit fontScale="90000"/>
          </a:bodyPr>
          <a:lstStyle/>
          <a:p>
            <a:pPr algn="ctr"/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500042"/>
            <a:ext cx="8072494" cy="6143668"/>
          </a:xfrm>
        </p:spPr>
        <p:txBody>
          <a:bodyPr>
            <a:normAutofit fontScale="475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Проявляет ответственность за начатое дело.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2700" b="1" dirty="0" err="1" smtClean="0"/>
              <a:t>гендерные</a:t>
            </a:r>
            <a:r>
              <a:rPr lang="ru-RU" sz="2700" b="1" dirty="0" smtClean="0"/>
              <a:t>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Содержательный раздел: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just"/>
            <a:r>
              <a:rPr lang="ru-RU" dirty="0" smtClean="0"/>
              <a:t> В него входит: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по профессиональной коррекции нарушений развития детей;</a:t>
            </a:r>
          </a:p>
          <a:p>
            <a:pPr algn="just">
              <a:buNone/>
            </a:pPr>
            <a:r>
              <a:rPr lang="ru-RU" dirty="0" smtClean="0"/>
              <a:t>-</a:t>
            </a:r>
            <a:r>
              <a:rPr lang="ru-RU" smtClean="0"/>
              <a:t>региональный компонент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771800" y="2132856"/>
            <a:ext cx="3384550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628" y="4786322"/>
            <a:ext cx="2714644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14927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857356" y="4714884"/>
            <a:ext cx="2592388" cy="13784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539552" y="306896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flipH="1">
            <a:off x="2218345" y="2492425"/>
            <a:ext cx="553455" cy="5765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>
            <a:off x="4464075" y="2851994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156350" y="2492425"/>
            <a:ext cx="710389" cy="5793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</p:cNvCxnSpPr>
          <p:nvPr/>
        </p:nvCxnSpPr>
        <p:spPr bwMode="auto">
          <a:xfrm>
            <a:off x="4429124" y="5286388"/>
            <a:ext cx="574924" cy="148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04248" y="4221088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ОБРАЗОВАТЕЛЬНАЯ ОБЛАСТЬ «ФИЗИЧЕСКОЕ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286808" cy="5429288"/>
          </a:xfrm>
        </p:spPr>
        <p:txBody>
          <a:bodyPr>
            <a:normAutofit fontScale="70000" lnSpcReduction="20000"/>
          </a:bodyPr>
          <a:lstStyle/>
          <a:p>
            <a:r>
              <a:rPr lang="ru-RU" u="sng" dirty="0"/>
              <a:t>Основные цели и задачи</a:t>
            </a:r>
            <a:endParaRPr lang="ru-RU" dirty="0"/>
          </a:p>
          <a:p>
            <a:r>
              <a:rPr lang="ru-RU" dirty="0"/>
              <a:t>Формирование начальных представлений о здоровом образе жизни.</a:t>
            </a:r>
          </a:p>
          <a:p>
            <a:r>
              <a:rPr lang="ru-RU" dirty="0"/>
              <a:t>Формирование у детей начальных представлений о здоровом образе жизни.</a:t>
            </a:r>
          </a:p>
          <a:p>
            <a:r>
              <a:rPr lang="ru-RU" dirty="0"/>
              <a:t>Физическая культура.</a:t>
            </a:r>
          </a:p>
          <a:p>
            <a:r>
              <a:rPr lang="ru-RU" dirty="0"/>
              <a:t>Сохранение, укрепление и охрана здоровья детей; повышение умственной и физической работоспособности, предупреждение утомления.</a:t>
            </a:r>
          </a:p>
          <a:p>
            <a:r>
              <a:rPr lang="ru-RU" dirty="0"/>
              <a:t>Обеспечение гармоничного физического развития, совершенствование умений и</a:t>
            </a:r>
            <a:br>
              <a:rPr lang="ru-RU" dirty="0"/>
            </a:br>
            <a:r>
              <a:rPr lang="ru-RU" dirty="0"/>
              <a:t>навыков	в	основных	видах	движений,	воспитание	красоты,	грациозности,</a:t>
            </a:r>
          </a:p>
          <a:p>
            <a:r>
              <a:rPr lang="ru-RU" dirty="0"/>
              <a:t>выразительности движений, формирование правильной осанки.</a:t>
            </a:r>
          </a:p>
          <a:p>
            <a:r>
              <a:rPr lang="ru-RU" dirty="0"/>
              <a:t>Формирование потребности в ежедневной двигательной деятельности. Развитие инициативы, самостоятельности и творчества в двигательной активности, способности к самоконтролю, самооценке при выполнении движений.</a:t>
            </a:r>
          </a:p>
          <a:p>
            <a:r>
              <a:rPr lang="ru-RU" dirty="0"/>
              <a:t>Развитие интереса к участию в подвижных и спортивных играх и физических упражнениях, активности в самостоятельной двигательной деятельности; интереса и любви к спорту.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074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142852"/>
            <a:ext cx="762000" cy="1228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06760" cy="10826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ОБРАЗОВАТЕЛЬНАЯ ОБЛАСТЬ </a:t>
            </a:r>
            <a:br>
              <a:rPr lang="ru-RU" sz="2800" b="1" dirty="0" smtClean="0"/>
            </a:br>
            <a:r>
              <a:rPr lang="ru-RU" sz="2800" b="1" dirty="0" smtClean="0"/>
              <a:t>«СОЦИАЛЬНО-КОММУНИКАТИВНОЕ РАЗВИТИЕ»: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7901014" cy="5045216"/>
          </a:xfrm>
        </p:spPr>
        <p:txBody>
          <a:bodyPr>
            <a:noAutofit/>
          </a:bodyPr>
          <a:lstStyle/>
          <a:p>
            <a:r>
              <a:rPr lang="ru-RU" sz="1400" u="sng" dirty="0"/>
              <a:t>Основные цели и задачи</a:t>
            </a:r>
            <a:endParaRPr lang="ru-RU" sz="1400" dirty="0"/>
          </a:p>
          <a:p>
            <a:r>
              <a:rPr lang="ru-RU" sz="1400" dirty="0"/>
              <a:t>Социализация, развитие общения, нравственное воспитание. Усвоение норм и</a:t>
            </a:r>
            <a:br>
              <a:rPr lang="ru-RU" sz="1400" dirty="0"/>
            </a:br>
            <a:r>
              <a:rPr lang="ru-RU" sz="1400" dirty="0"/>
              <a:t>ценностей, принятых в обществе, воспитание моральных и нравственных качеств ребенка,</a:t>
            </a:r>
            <a:br>
              <a:rPr lang="ru-RU" sz="1400" dirty="0"/>
            </a:br>
            <a:r>
              <a:rPr lang="ru-RU" sz="1400" dirty="0"/>
              <a:t>формирование умения правильно оценивать свои поступки и поступки сверстников.</a:t>
            </a:r>
            <a:br>
              <a:rPr lang="ru-RU" sz="1400" dirty="0"/>
            </a:br>
            <a:r>
              <a:rPr lang="ru-RU" sz="1400" dirty="0"/>
              <a:t>Развитие общения и взаимодействия ребенка с взрослыми и сверстниками, развитие</a:t>
            </a:r>
            <a:br>
              <a:rPr lang="ru-RU" sz="1400" dirty="0"/>
            </a:br>
            <a:r>
              <a:rPr lang="ru-RU" sz="1400" dirty="0"/>
              <a:t>социального	и	эмоционального	интеллекта,	эмоциональной	отзывчивости,</a:t>
            </a:r>
          </a:p>
          <a:p>
            <a:r>
              <a:rPr lang="ru-RU" sz="1400" dirty="0"/>
              <a:t>сопереживания, уважительного и доброжелательного отношения к окружающим. Формирование готовности детей к совместной деятельности, развитие умения договариваться, самостоятельно разрешать конфликты со сверстниками.</a:t>
            </a:r>
          </a:p>
          <a:p>
            <a:r>
              <a:rPr lang="ru-RU" sz="1400" dirty="0"/>
              <a:t>Ребенок в семье и сообществе, патриотическое воспитание. Формирование образа Я, уважительного отношения и чувства принадлежности к своей семье и к сообществу детей и взрослых в организации; формирование гендерной, семейной, гражданской принадлежности; воспитание любви к Родине, гордости за ее достижения, патриотических чувств.</a:t>
            </a:r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5143512"/>
            <a:ext cx="2065572" cy="13144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ОБРАЗОВАТЕЛЬНАЯ ОБЛАСТЬ «РЕЧЕВОЕ РАЗВИТИЕ</a:t>
            </a:r>
            <a:r>
              <a:rPr lang="ru-RU" sz="3200" b="1" dirty="0" smtClean="0"/>
              <a:t>»: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115328" cy="5188092"/>
          </a:xfrm>
        </p:spPr>
        <p:txBody>
          <a:bodyPr>
            <a:noAutofit/>
          </a:bodyPr>
          <a:lstStyle/>
          <a:p>
            <a:r>
              <a:rPr lang="ru-RU" sz="1600" u="sng" dirty="0"/>
              <a:t>Основные цели и задачи</a:t>
            </a:r>
            <a:endParaRPr lang="ru-RU" sz="1600" dirty="0"/>
          </a:p>
          <a:p>
            <a:r>
              <a:rPr lang="ru-RU" sz="1600" dirty="0"/>
              <a:t>Развитие речи.</a:t>
            </a:r>
          </a:p>
          <a:p>
            <a:r>
              <a:rPr lang="ru-RU" sz="1600" dirty="0"/>
              <a:t>Развитие 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r>
              <a:rPr lang="ru-RU" sz="1600" dirty="0"/>
              <a:t>Развитие всех компонентов устной речи детей: грамматического строя речи, связной речи - диалогической и монологической форм; формирование словаря, воспитание звуковой культуры речи.</a:t>
            </a:r>
          </a:p>
          <a:p>
            <a:r>
              <a:rPr lang="ru-RU" sz="1600" dirty="0"/>
              <a:t>Практическое овладение воспитанниками нормами речи.</a:t>
            </a:r>
          </a:p>
          <a:p>
            <a:r>
              <a:rPr lang="ru-RU" sz="1600" u="sng" dirty="0"/>
              <a:t>Художественная литература</a:t>
            </a:r>
            <a:r>
              <a:rPr lang="ru-RU" sz="1600" dirty="0"/>
              <a:t>.</a:t>
            </a:r>
          </a:p>
          <a:p>
            <a:r>
              <a:rPr lang="ru-RU" sz="1600" dirty="0"/>
              <a:t>Воспитание интереса и любви к чтению; развитие литературной речи.</a:t>
            </a:r>
          </a:p>
          <a:p>
            <a:r>
              <a:rPr lang="ru-RU" sz="1600" dirty="0"/>
              <a:t>Воспитание желания и умения слушать художественные произведения, следить за развитием действия.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85728"/>
            <a:ext cx="1285876" cy="878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ОБРАЗОВАТЕЛЬНАЯ ОБЛАСТЬ «ПОЗНАВАТЕЛЬНОЕ РАЗВИТИЕ»: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r>
              <a:rPr lang="ru-RU" sz="1400" u="sng" dirty="0"/>
              <a:t>Основные цели и задачи</a:t>
            </a:r>
            <a:endParaRPr lang="ru-RU" sz="1400" dirty="0"/>
          </a:p>
          <a:p>
            <a:r>
              <a:rPr lang="ru-RU" sz="1400" dirty="0"/>
              <a:t>Развитие познавательно-исследовательской деятельности. Развитие познавательных интересов детей, расширение опыта ориентировки в окружающем, сенсорное развитие, развитие любознательности и познавательной мотивации;</a:t>
            </a:r>
          </a:p>
          <a:p>
            <a:r>
              <a:rPr lang="ru-RU" sz="1400" dirty="0"/>
              <a:t>формирование познавательных действий, становление сознания;</a:t>
            </a:r>
          </a:p>
          <a:p>
            <a:r>
              <a:rPr lang="ru-RU" sz="1400" dirty="0"/>
              <a:t>развитие воображения и творческой активности;</a:t>
            </a:r>
          </a:p>
          <a:p>
            <a:r>
              <a:rPr lang="ru-RU" sz="1400" dirty="0"/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причинах и следствиях и др.).</a:t>
            </a:r>
          </a:p>
          <a:p>
            <a:r>
              <a:rPr lang="ru-RU" sz="1400" dirty="0"/>
              <a:t>Развитие восприятия, внимания, памяти, наблюдательности, способности анализировать, сравнивать, выделять характерные, существенные признаки предметов и явлений окружающего мира; умения устанавливать простейшие связи между предметами и явлениями, делать простейшие обобщения.</a:t>
            </a:r>
          </a:p>
          <a:p>
            <a:r>
              <a:rPr lang="ru-RU" sz="1400" dirty="0"/>
              <a:t>Приобщение к социокультурным ценностям.</a:t>
            </a:r>
          </a:p>
          <a:p>
            <a:r>
              <a:rPr lang="ru-RU" sz="1400" dirty="0"/>
              <a:t>Ознакомление с окружающим социальным миром, расширение кругозора детей, формирование целостной картины мира</a:t>
            </a:r>
            <a:r>
              <a:rPr lang="ru-RU" sz="1200" dirty="0"/>
              <a:t>.</a:t>
            </a:r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285728"/>
            <a:ext cx="1285878" cy="12858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r>
              <a:rPr lang="ru-RU" sz="1400" dirty="0" smtClean="0"/>
              <a:t>Формирование </a:t>
            </a:r>
            <a:r>
              <a:rPr lang="ru-RU" sz="1400" dirty="0"/>
              <a:t>первичных представлений о малой родине и Отечестве, представлений о социокультурных ценностях нашего народа, об отечественных традициях и праздниках.</a:t>
            </a:r>
          </a:p>
          <a:p>
            <a:r>
              <a:rPr lang="ru-RU" sz="1400" dirty="0"/>
              <a:t>Формирование элементарных представлений о планете Земля как общем доме людей, о многообразии стран и народов мира.</a:t>
            </a:r>
          </a:p>
          <a:p>
            <a:r>
              <a:rPr lang="ru-RU" sz="1400" dirty="0"/>
              <a:t>Формирование	элементарных	математических	представлений,	первичных</a:t>
            </a:r>
          </a:p>
          <a:p>
            <a:r>
              <a:rPr lang="ru-RU" sz="1400" dirty="0"/>
              <a:t>представлений об основных свойствах и отношениях объектов окружающего мира: форме, цвете, размере, количестве, числе, части и целом, пространстве и времени.</a:t>
            </a:r>
          </a:p>
          <a:p>
            <a:r>
              <a:rPr lang="ru-RU" sz="1400" dirty="0"/>
              <a:t>Ознакомление с миром природы.</a:t>
            </a:r>
          </a:p>
          <a:p>
            <a:r>
              <a:rPr lang="ru-RU" sz="1400" dirty="0"/>
              <a:t>Ознакомление с природой и природными явлениями. Развитие умения устанавливать причинно-следственные связи между природными явлениями. Формирование первичных представлений о природном многообразии планеты Земля. Формирование элементарных экологических представлений. Формирование понимания того, что человек — часть природы, что он должен беречь, охранять и защищать ее, что в природе все взаимосвязано, что жизнь человека на Земле во многом зависит от окружающей среды. Воспитание умения правильно вести себя в природе. Воспитание любви к природе, желания беречь ее.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285728"/>
            <a:ext cx="1285878" cy="1285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52287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29718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ОБРАЗОВАТЕЛЬНАЯ ОБЛАСТЬ </a:t>
            </a:r>
            <a:br>
              <a:rPr lang="ru-RU" sz="2800" b="1" dirty="0" smtClean="0"/>
            </a:br>
            <a:r>
              <a:rPr lang="ru-RU" sz="2800" b="1" dirty="0" smtClean="0"/>
              <a:t>«ХУДОЖЕСТВЕННО-ЭСТЕТИЧЕСКОЕ РАЗВИТИЕ»: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115328" cy="5061176"/>
          </a:xfrm>
        </p:spPr>
        <p:txBody>
          <a:bodyPr>
            <a:noAutofit/>
          </a:bodyPr>
          <a:lstStyle/>
          <a:p>
            <a:r>
              <a:rPr lang="ru-RU" sz="1200" u="sng" dirty="0"/>
              <a:t>Основные цели и задачи  </a:t>
            </a:r>
            <a:r>
              <a:rPr lang="ru-RU" sz="1200" dirty="0"/>
              <a:t>Формирование интереса к эстетической стороне окружающей действительности, эстетического отношения к предметам и явлениям окружающего мира, произведениям искусства; воспитание интереса к художественно-творческой деятельности.</a:t>
            </a:r>
          </a:p>
          <a:p>
            <a:r>
              <a:rPr lang="ru-RU" sz="1200" dirty="0"/>
              <a:t>Развитие эстетических чувств детей, художественного восприятия, образных представлений, воображения, художественно-творческих способностей.</a:t>
            </a:r>
          </a:p>
          <a:p>
            <a:r>
              <a:rPr lang="ru-RU" sz="1200" dirty="0"/>
              <a:t>Развитие детского художественного творчества, интереса к самостоятельной творческой деятельности (изобразительной, конструктивно-модельной, музыкальной и др.); удовлетворение потребности детей в самовыражении.</a:t>
            </a:r>
          </a:p>
          <a:p>
            <a:r>
              <a:rPr lang="ru-RU" sz="1200" dirty="0"/>
              <a:t>Приобщение к искусству.</a:t>
            </a:r>
          </a:p>
          <a:p>
            <a:r>
              <a:rPr lang="ru-RU" sz="1200" dirty="0"/>
              <a:t>Развитие	эмоциональной	восприимчивости,	эмоционального	отклика	на</a:t>
            </a:r>
          </a:p>
          <a:p>
            <a:r>
              <a:rPr lang="ru-RU" sz="1200" dirty="0"/>
              <a:t>литературные и музыкальные произведения, красоту окружающего мира, произведения искусства.</a:t>
            </a:r>
          </a:p>
          <a:p>
            <a:r>
              <a:rPr lang="ru-RU" sz="1200" dirty="0"/>
              <a:t>Приобщение детей к народному и профессиональному искусству (словесному, музыкальному, изобразительному, театральному, к архитектуре) через ознакомление с лучшими образцами отечественного и мирового искусства; воспитание умения понимать содержание произведений искусства.</a:t>
            </a:r>
          </a:p>
          <a:p>
            <a:r>
              <a:rPr lang="ru-RU" sz="1200" dirty="0"/>
              <a:t>Формирование элементарных представлений о видах и жанрах искусства, средствах выразительности в различных видах искусства.</a:t>
            </a:r>
          </a:p>
          <a:p>
            <a:r>
              <a:rPr lang="ru-RU" sz="1200" dirty="0"/>
              <a:t>Изобразительная деятельность.</a:t>
            </a:r>
          </a:p>
          <a:p>
            <a:r>
              <a:rPr lang="ru-RU" sz="1200" dirty="0"/>
              <a:t>Развитие	интереса	к	различным	видам	изобразительной	деятельности;</a:t>
            </a:r>
          </a:p>
          <a:p>
            <a:r>
              <a:rPr lang="ru-RU" sz="1200" dirty="0"/>
              <a:t>совершенствование умений в рисовании, лепке, аппликации, художественном труде.</a:t>
            </a:r>
          </a:p>
          <a:p>
            <a:r>
              <a:rPr lang="ru-RU" sz="1200" dirty="0"/>
              <a:t>Воспитание	эмоциональной	отзывчивости	при	восприятии	произведений</a:t>
            </a:r>
          </a:p>
          <a:p>
            <a:r>
              <a:rPr lang="ru-RU" sz="1200" dirty="0"/>
              <a:t>изобразительного искусства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214950"/>
            <a:ext cx="1071570" cy="1176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8817706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rgbClr val="002060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684839" y="1219817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67544" y="1916832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55576" y="191683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343351" y="1137368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395536" y="3573016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67544" y="501317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59632" y="3717032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43608" y="5085184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Направления вариативной части программы: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1560" y="1628800"/>
            <a:ext cx="400052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929190" y="2428868"/>
            <a:ext cx="3571900" cy="207170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611560" y="3717032"/>
            <a:ext cx="4031878" cy="171451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3. ДОПОЛНИТЕЛЬНОЕ </a:t>
            </a:r>
          </a:p>
          <a:p>
            <a:pPr algn="ctr"/>
            <a:r>
              <a:rPr lang="ru-RU" sz="2400" b="1" dirty="0" smtClean="0"/>
              <a:t>ОБРАЗОВАНИЕ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В </a:t>
            </a:r>
            <a:r>
              <a:rPr lang="ru-RU" sz="2400" b="1" dirty="0" smtClean="0"/>
              <a:t>КРУЖКАХ, </a:t>
            </a:r>
          </a:p>
          <a:p>
            <a:pPr algn="ctr"/>
            <a:r>
              <a:rPr lang="ru-RU" sz="2400" b="1" dirty="0" smtClean="0"/>
              <a:t>СЕКЦИЯХ </a:t>
            </a:r>
            <a:endParaRPr lang="ru-RU" sz="24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857760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Содержание </a:t>
            </a:r>
            <a:br>
              <a:rPr lang="ru-RU" sz="3200" b="1" dirty="0" smtClean="0"/>
            </a:br>
            <a:r>
              <a:rPr lang="ru-RU" sz="3200" b="1" dirty="0" smtClean="0"/>
              <a:t>организационного раздела: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686700" cy="4873752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</a:p>
          <a:p>
            <a:pPr algn="just">
              <a:buFontTx/>
              <a:buChar char="-"/>
            </a:pPr>
            <a:r>
              <a:rPr lang="ru-RU" dirty="0" smtClean="0"/>
              <a:t>материально-техническое обеспечение;</a:t>
            </a:r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ДОО;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учебный план и комплексно-тематическое планирование образовательной деятельности;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657</TotalTime>
  <Words>1842</Words>
  <Application>Microsoft Office PowerPoint</Application>
  <PresentationFormat>Экран (4:3)</PresentationFormat>
  <Paragraphs>178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Остин</vt:lpstr>
      <vt:lpstr>   Краткая презентация основной образовательной программы дошкольного образования  Г.Казань  </vt:lpstr>
      <vt:lpstr>Цель образовательной программы:</vt:lpstr>
      <vt:lpstr>Задачи программы:</vt:lpstr>
      <vt:lpstr>  </vt:lpstr>
      <vt:lpstr>Образовательная программа ДОО  включает три основных раздела:</vt:lpstr>
      <vt:lpstr>Содержание целевого раздела:</vt:lpstr>
      <vt:lpstr>Целевые ориентиры образования  в раннем возрасте: </vt:lpstr>
      <vt:lpstr>Целевые ориентиры  на этапе завершения дошкольного образования: </vt:lpstr>
      <vt:lpstr>Слайд 9</vt:lpstr>
      <vt:lpstr>Содержательный раздел:</vt:lpstr>
      <vt:lpstr>Образовательные области, обеспечивающие разностороннее развитие детей по ФГОС ДО:</vt:lpstr>
      <vt:lpstr> ОБРАЗОВАТЕЛЬНАЯ ОБЛАСТЬ «ФИЗИЧЕСКОЕ РАЗВИТИЕ»: </vt:lpstr>
      <vt:lpstr>ОБРАЗОВАТЕЛЬНАЯ ОБЛАСТЬ  «СОЦИАЛЬНО-КОММУНИКАТИВНОЕ РАЗВИТИЕ»:</vt:lpstr>
      <vt:lpstr>ОБРАЗОВАТЕЛЬНАЯ ОБЛАСТЬ «РЕЧЕВОЕ РАЗВИТИЕ»:</vt:lpstr>
      <vt:lpstr>ОБРАЗОВАТЕЛЬНАЯ ОБЛАСТЬ «ПОЗНАВАТЕЛЬНОЕ РАЗВИТИЕ»:</vt:lpstr>
      <vt:lpstr>Слайд 16</vt:lpstr>
      <vt:lpstr>ОБРАЗОВАТЕЛЬНАЯ ОБЛАСТЬ  «ХУДОЖЕСТВЕННО-ЭСТЕТИЧЕСКОЕ РАЗВИТИЕ»:</vt:lpstr>
      <vt:lpstr>Направления взаимодействия с семьями воспитанников:</vt:lpstr>
      <vt:lpstr>Направления вариативной части программы:</vt:lpstr>
      <vt:lpstr>Содержание  организационного раздела: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user</cp:lastModifiedBy>
  <cp:revision>134</cp:revision>
  <dcterms:created xsi:type="dcterms:W3CDTF">2013-12-24T12:41:12Z</dcterms:created>
  <dcterms:modified xsi:type="dcterms:W3CDTF">2022-11-08T08:15:14Z</dcterms:modified>
</cp:coreProperties>
</file>